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74" r:id="rId2"/>
    <p:sldId id="256" r:id="rId3"/>
    <p:sldId id="259" r:id="rId4"/>
    <p:sldId id="260" r:id="rId5"/>
    <p:sldId id="261" r:id="rId6"/>
    <p:sldId id="262" r:id="rId7"/>
    <p:sldId id="263" r:id="rId8"/>
    <p:sldId id="275" r:id="rId9"/>
    <p:sldId id="264" r:id="rId10"/>
    <p:sldId id="270" r:id="rId11"/>
    <p:sldId id="265" r:id="rId12"/>
    <p:sldId id="276" r:id="rId13"/>
    <p:sldId id="266" r:id="rId14"/>
    <p:sldId id="279" r:id="rId15"/>
    <p:sldId id="267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4F098-8F97-4AB4-9101-6AE8B1855159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9B87B-4974-4DDD-8EF0-BB26B7002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BB3C0-1E56-46E6-9704-708DA7DF94C1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02E2C-1923-4F14-A676-7D136A3C0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EB6AA-1A1D-4DDD-A39C-138A0328695F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52FC6-BA97-4328-B76E-1F9E5CB53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D2A50-D7BE-42A2-BA6A-E60D846AC0DE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1A9AA-0E83-4050-92BC-B529D0312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E42B-0409-463A-8F9C-72D346CCA6A3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678C3-6F0B-4AC8-94E6-1AE8949037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61549-22DB-4508-89CB-FB998BEDBD20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7CFA-49AC-4626-940E-FDC8F69B6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0DF15-5A9B-466E-9809-78A5E4B879C9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6A0C0-B948-46B2-9AF6-C8B54839C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4FDCF-994B-4841-B091-B6FE8229E21A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A8DF2-9770-4634-B0D7-DC7018BE6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6C83-19BB-4CD1-9663-85C1B6B8EDD4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225FC-4EA4-4C56-AF3D-68857E3086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CE44D-A31C-401D-9798-082F11E86780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D244A-9BEF-4260-A09D-5A538625E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85F9F-CDEF-43AE-977C-DDE8BDA1243A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55D64-99D1-48F3-9C53-879401235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AD0F1E-51D9-46CB-B0BF-BB5733CEA5FB}" type="datetimeFigureOut">
              <a:rPr lang="ru-RU"/>
              <a:pPr>
                <a:defRPr/>
              </a:pPr>
              <a:t>18.01.2024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2D84CD-B87B-482C-9085-E6031B046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3" r:id="rId4"/>
    <p:sldLayoutId id="2147483867" r:id="rId5"/>
    <p:sldLayoutId id="2147483862" r:id="rId6"/>
    <p:sldLayoutId id="2147483868" r:id="rId7"/>
    <p:sldLayoutId id="2147483869" r:id="rId8"/>
    <p:sldLayoutId id="2147483870" r:id="rId9"/>
    <p:sldLayoutId id="2147483861" r:id="rId10"/>
    <p:sldLayoutId id="21474838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2035" y="561380"/>
            <a:ext cx="7772400" cy="252028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effectLst/>
                <a:latin typeface="Times New Roman"/>
                <a:ea typeface="Times New Roman"/>
              </a:rPr>
              <a:t>Работа классного руководителя по формированию антикоррупционного мировоззрения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обучающихся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1663"/>
            <a:ext cx="6400800" cy="3167062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1800" smtClean="0">
                <a:solidFill>
                  <a:schemeClr val="tx1"/>
                </a:solidFill>
              </a:rPr>
              <a:t>Основание</a:t>
            </a:r>
          </a:p>
          <a:p>
            <a:pPr algn="ctr">
              <a:lnSpc>
                <a:spcPct val="8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 </a:t>
            </a: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ПИСЬМО</a:t>
            </a:r>
          </a:p>
          <a:p>
            <a:pPr algn="ctr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МИНИСТЕРСТВА ОБРАЗОВАНИЯ И НАУКИ РОССИЙСКОЙ ФЕДЕРАЦИИ</a:t>
            </a: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от 20 мая 2013 г. N 08-585</a:t>
            </a: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 </a:t>
            </a: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О ФОРМИРОВАНИИ АНТИКОРРУПЦИОННОГО МИРОВОЗЗРЕНИЯ УЧАЩИХСЯ</a:t>
            </a:r>
            <a:endParaRPr lang="ru-RU" sz="2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000" smtClean="0">
              <a:solidFill>
                <a:srgbClr val="44332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115888"/>
            <a:ext cx="8856662" cy="6626225"/>
          </a:xfrm>
        </p:spPr>
        <p:txBody>
          <a:bodyPr>
            <a:normAutofit/>
          </a:bodyPr>
          <a:lstStyle/>
          <a:p>
            <a:pPr indent="449263" algn="just">
              <a:lnSpc>
                <a:spcPct val="130000"/>
              </a:lnSpc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Примерная тематика классных часов в 5–7-х классах</a:t>
            </a: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Быть честным.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законам справедливости.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такое взятка.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страже порядка.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Проблема «Обходного» пути.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Откуда берутся запреты.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такое равноправие.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Быть представителем власти.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Властные полномочия.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Когда все в твоих руках.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 algn="just">
              <a:lnSpc>
                <a:spcPct val="130000"/>
              </a:lnSpc>
              <a:buFont typeface="Franklin Gothic Medium" pitchFamily="34" charset="0"/>
              <a:buAutoNum type="arabicPeriod"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Что такое подкуп.</a:t>
            </a:r>
            <a:endParaRPr lang="ru-RU" sz="200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49263">
              <a:lnSpc>
                <a:spcPct val="80000"/>
              </a:lnSpc>
            </a:pPr>
            <a:endParaRPr lang="ru-RU" sz="600" smtClean="0">
              <a:solidFill>
                <a:srgbClr val="44332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333375"/>
            <a:ext cx="8229600" cy="58213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 8-9 классах рекомендовано добавить еще один раздел под названием «Успех без нарушений». В рамках этого раздела помимо информационно – просветительной составляющей, направленной на изложение способов честного решения проблем, создаются ситуации решения жизненных проблем на основе индивидуального выбора. Основная задача представляется достаточно сложной: демонстрация обучающимися эффективности жизнедеятельности по существующим нормам и правилам. </a:t>
            </a:r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507412" cy="640873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1200"/>
              </a:spcBef>
              <a:buFont typeface="Wingdings 2" pitchFamily="18" charset="2"/>
              <a:buNone/>
            </a:pP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</a:rPr>
              <a:t>Тематика классных часов для обучающихся 8–9-х классов:</a:t>
            </a:r>
            <a:endParaRPr lang="ru-RU" sz="2400" b="1" i="1" smtClean="0">
              <a:solidFill>
                <a:srgbClr val="FF0000"/>
              </a:solidFill>
              <a:latin typeface="Arial" charset="0"/>
            </a:endParaRP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Что такое коррупция.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Коррупция как противоправное действие.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Как решить проблему коррупции.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Откуда берется коррупция.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Закон и необходимость его соблюдения.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Как разрешать противоречия между желанием и требованием.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Государство и человек: конфликт интересов.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Требования к человеку, обреченному властью.</a:t>
            </a:r>
          </a:p>
          <a:p>
            <a:pPr marL="0" indent="0" algn="just">
              <a:lnSpc>
                <a:spcPct val="150000"/>
              </a:lnSpc>
              <a:buFont typeface="Franklin Gothic Medium" pitchFamily="34" charset="0"/>
              <a:buAutoNum type="arabicPeriod"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Зачем нужна дисциплина.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10.Преимущество соблюдения законов</a:t>
            </a:r>
          </a:p>
          <a:p>
            <a:pPr marL="0" indent="0" algn="just">
              <a:lnSpc>
                <a:spcPct val="150000"/>
              </a:lnSpc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11.Коррупция: иллюзии и реальность.</a:t>
            </a:r>
            <a:endParaRPr lang="ru-RU" sz="2000" smtClean="0"/>
          </a:p>
          <a:p>
            <a:pPr marL="0" indent="0">
              <a:buFont typeface="Wingdings 2" pitchFamily="18" charset="2"/>
              <a:buNone/>
            </a:pPr>
            <a:endParaRPr 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работе с обучающимися 9-11 классов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решается основная задача системы антикоррупционного воспитания:</a:t>
            </a:r>
            <a:r>
              <a:rPr lang="ru-RU" sz="3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формирование у учащихся антикоррупционного мировоззрения, позволяющего осознанно отказаться от практики коррупционного поведения. В процессе решения данной задачи обучающиеся на уроках права и обществоведения подробно изучают данный вид правонарушений и причины его появления. В процессе внеурочной деятельности особое внимание обращается на проведение дискуссий по данной теме, способствующих выявлению жизненной позиции обучающихся по данному вопросу. </a:t>
            </a:r>
            <a:endParaRPr lang="ru-RU" sz="3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913"/>
            <a:ext cx="9036050" cy="6480175"/>
          </a:xfrm>
        </p:spPr>
        <p:txBody>
          <a:bodyPr>
            <a:normAutofit/>
          </a:bodyPr>
          <a:lstStyle/>
          <a:p>
            <a:pPr indent="0" algn="just">
              <a:lnSpc>
                <a:spcPct val="130000"/>
              </a:lnSpc>
              <a:buFont typeface="Wingdings 2" pitchFamily="18" charset="2"/>
              <a:buNone/>
            </a:pPr>
            <a:r>
              <a:rPr lang="ru-RU" sz="2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обучающихся 10–11-х классов 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предлагается проведение  социального практикума «Боремся с коррупцией». Данный практикум может включать в себя следующие темы для обсуждения и осмысления: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Поступление в вуз.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Сдача экзамена.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Несоблюдение правил дорожного движения.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Получение пособия.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Получение справки.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Разрешение конфликта.</a:t>
            </a:r>
          </a:p>
          <a:p>
            <a:pPr indent="0" algn="just">
              <a:lnSpc>
                <a:spcPct val="130000"/>
              </a:lnSpc>
              <a:buFont typeface="Symbol" pitchFamily="18" charset="2"/>
              <a:buChar char=""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Организация предпринимательской деятельности.</a:t>
            </a:r>
          </a:p>
          <a:p>
            <a:pPr indent="0">
              <a:lnSpc>
                <a:spcPct val="80000"/>
              </a:lnSpc>
            </a:pPr>
            <a:endParaRPr lang="ru-RU" sz="1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850" y="188913"/>
          <a:ext cx="8569325" cy="6335712"/>
        </p:xfrm>
        <a:graphic>
          <a:graphicData uri="http://schemas.openxmlformats.org/drawingml/2006/table">
            <a:tbl>
              <a:tblPr/>
              <a:tblGrid>
                <a:gridCol w="2105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6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128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Возраст учащихся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Ведущая воспитательная задача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Основное содержание воспитательной деятельности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формы воспитательной работы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7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Учащиеся начальных классов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положительного отношения к хранителям порядка,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стремление стать хранителем порядка.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Хранители порядка: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правила охраны порядка, отношения с хранителями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классные часы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Беседы-убеждения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ролевые игры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7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Учащиеся 5–7  классов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навыков совместной организации порядка в классе и школе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Организаторы порядка классные часы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коллективно-творческие дела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ролевые игры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7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Учащиеся 8–9 классов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компетентности в решении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жизненных задач по существующим нормам и правилам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Успех без нарушений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классные часы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уроки,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дискуссии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Учащиеся 10–11классов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у учащихся антикоррупционного мировоззрения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Коррупция как особый вид правонарушения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обучающие практикумы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728192"/>
          </a:xfrm>
        </p:spPr>
        <p:txBody>
          <a:bodyPr/>
          <a:lstStyle/>
          <a:p>
            <a:pPr indent="450215" algn="just" fontAlgn="auto" hangingPunct="0">
              <a:spcAft>
                <a:spcPts val="0"/>
              </a:spcAft>
              <a:defRPr/>
            </a:pPr>
            <a:r>
              <a:rPr lang="ru-RU" sz="2700" dirty="0" smtClean="0">
                <a:solidFill>
                  <a:srgbClr val="FF0000"/>
                </a:solidFill>
                <a:effectLst/>
                <a:latin typeface="Times New Roman"/>
              </a:rPr>
              <a:t> </a:t>
            </a:r>
            <a:r>
              <a:rPr lang="ru-RU" sz="2200" dirty="0" smtClean="0">
                <a:solidFill>
                  <a:srgbClr val="FF0000"/>
                </a:solidFill>
                <a:effectLst/>
                <a:latin typeface="Times New Roman"/>
              </a:rPr>
              <a:t>варианты  проведения классного часа в рамках антикоррупционного воспитания</a:t>
            </a:r>
            <a:r>
              <a:rPr lang="ru-RU" dirty="0" smtClean="0">
                <a:effectLst/>
                <a:latin typeface="Times New Roman"/>
              </a:rPr>
              <a:t>. 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1. Классный час-убеждение (предъявление требований)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 строится как демонстрация правильного  (не нарушающего нормы) поведения, изложение последствий нарушения закона.</a:t>
            </a:r>
          </a:p>
          <a:p>
            <a:pPr>
              <a:lnSpc>
                <a:spcPct val="80000"/>
              </a:lnSpc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2. Классный час-увлечение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 строится на основе влияния на эмоции и чувства слушателей.</a:t>
            </a:r>
          </a:p>
          <a:p>
            <a:pPr>
              <a:lnSpc>
                <a:spcPct val="80000"/>
              </a:lnSpc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 3. Классный час-информационное сообщение</a:t>
            </a: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представляет собой изложение путей и способов решения проблемы коррупции.</a:t>
            </a:r>
          </a:p>
          <a:p>
            <a:pPr>
              <a:lnSpc>
                <a:spcPct val="80000"/>
              </a:lnSpc>
            </a:pPr>
            <a:r>
              <a:rPr lang="ru-RU" sz="27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Классный час</a:t>
            </a:r>
            <a:r>
              <a:rPr lang="ru-RU" sz="27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7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коррекция точки зрения</a:t>
            </a:r>
            <a:r>
              <a:rPr lang="ru-RU" sz="27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представляет собой способ коррекции жизненных устремлений обучающихся в процессе дискуссии.</a:t>
            </a:r>
            <a:endParaRPr lang="ru-RU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2601913"/>
            <a:ext cx="4897437" cy="1752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Бытовая коррупция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порождается взаимодействием рядовых граждан и чиновников. В нее входят различные подарки от граждан и услуги должностному лицу и членам его семьи</a:t>
            </a:r>
            <a:endParaRPr lang="ru-RU" sz="2200" smtClean="0">
              <a:solidFill>
                <a:schemeClr val="tx1"/>
              </a:solidFill>
            </a:endParaRPr>
          </a:p>
        </p:txBody>
      </p:sp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900113" y="382588"/>
            <a:ext cx="77755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Корру́пция</a:t>
            </a:r>
            <a:r>
              <a:rPr 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– использование должностным лицом своих властных полномочий и доверенных ему прав в целях личной выгоды, противоречащее установленным правилам (законодательству). </a:t>
            </a:r>
            <a:endParaRPr lang="ru-RU" sz="2800">
              <a:latin typeface="Franklin Gothic Book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950" y="2601913"/>
            <a:ext cx="5111750" cy="1800225"/>
          </a:xfrm>
          <a:prstGeom prst="roundRect">
            <a:avLst/>
          </a:prstGeom>
          <a:noFill/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80063" y="2601913"/>
            <a:ext cx="3384550" cy="1800225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1" name="Прямоугольник 1"/>
          <p:cNvSpPr>
            <a:spLocks noChangeArrowheads="1"/>
          </p:cNvSpPr>
          <p:nvPr/>
        </p:nvSpPr>
        <p:spPr bwMode="auto">
          <a:xfrm>
            <a:off x="5724525" y="2717800"/>
            <a:ext cx="30956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Деловая коррупция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возникает при взаимодействии власти и бизнеса</a:t>
            </a:r>
            <a:endParaRPr lang="ru-RU" sz="1400">
              <a:latin typeface="Franklin Gothic Book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24075" y="5229225"/>
            <a:ext cx="5148263" cy="1152525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3" name="Прямоугольник 6"/>
          <p:cNvSpPr>
            <a:spLocks noChangeArrowheads="1"/>
          </p:cNvSpPr>
          <p:nvPr/>
        </p:nvSpPr>
        <p:spPr bwMode="auto">
          <a:xfrm>
            <a:off x="2339975" y="5219700"/>
            <a:ext cx="4932363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Коррупция верховной власти</a:t>
            </a: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ru-RU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антикоррупционного воспитания </a:t>
            </a:r>
            <a:r>
              <a:rPr lang="ru-RU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воспитывать ценностные установки и развивать способности, необходимые для формирования у молодых людей гражданской позиции в отношении коррупции.</a:t>
            </a:r>
            <a:r>
              <a:rPr lang="ru-RU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smtClean="0">
              <a:latin typeface="UUMCGF+MyriadPro-Bold"/>
              <a:ea typeface="Calibri" pitchFamily="34" charset="0"/>
              <a:cs typeface="Times New Roman" pitchFamily="18" charset="0"/>
            </a:endParaRPr>
          </a:p>
          <a:p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40000"/>
              </a:lnSpc>
            </a:pPr>
            <a:r>
              <a:rPr lang="ru-RU" sz="27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антикоррупционного воспитания:</a:t>
            </a:r>
            <a:endParaRPr lang="ru-RU" sz="2400" smtClean="0">
              <a:latin typeface="UUMCGF+MyriadPro-Bold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buFont typeface="Symbol" pitchFamily="18" charset="2"/>
              <a:buChar char=""/>
            </a:pPr>
            <a:r>
              <a:rPr lang="ru-RU" sz="27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Познакомить с явлением коррупции</a:t>
            </a:r>
          </a:p>
          <a:p>
            <a:pPr algn="just">
              <a:lnSpc>
                <a:spcPct val="140000"/>
              </a:lnSpc>
              <a:buFont typeface="Symbol" pitchFamily="18" charset="2"/>
              <a:buChar char=""/>
            </a:pPr>
            <a:r>
              <a:rPr lang="ru-RU" sz="27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Формировать  потребность в соблюдении правил в процессе взаимодействия с хранителями порядка. </a:t>
            </a:r>
          </a:p>
          <a:p>
            <a:pPr algn="just">
              <a:lnSpc>
                <a:spcPct val="140000"/>
              </a:lnSpc>
              <a:buFont typeface="Symbol" pitchFamily="18" charset="2"/>
              <a:buChar char=""/>
            </a:pPr>
            <a:r>
              <a:rPr lang="ru-RU" sz="27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Продемонстрировать возможности борьбы с коррупцией</a:t>
            </a:r>
            <a:endParaRPr lang="ru-RU" sz="270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основные компоненты системы антикоррупционного воспитания в образовательном учреждении:</a:t>
            </a:r>
            <a:r>
              <a:rPr lang="ru-RU" sz="1800" dirty="0" smtClean="0">
                <a:ea typeface="Times New Roman"/>
                <a:cs typeface="Times New Roman"/>
              </a:rPr>
              <a:t/>
            </a:r>
            <a:br>
              <a:rPr lang="ru-RU" sz="1800" dirty="0" smtClean="0">
                <a:ea typeface="Times New Roman"/>
                <a:cs typeface="Times New Roman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899025"/>
          </a:xfrm>
        </p:spPr>
        <p:txBody>
          <a:bodyPr>
            <a:normAutofit fontScale="77500" lnSpcReduction="20000"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Symbol"/>
              <a:buChar char=""/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отсутствие случаев коррупционного поведения в образовательном учреждении;</a:t>
            </a:r>
            <a:endParaRPr lang="ru-RU" sz="2400" dirty="0">
              <a:ea typeface="Calibri"/>
              <a:cs typeface="Times New Roman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Symbol"/>
              <a:buChar char=""/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антикоррупционное просвещение: изложение сущности коррупции как преступного действия на уроках правоведения;</a:t>
            </a:r>
            <a:endParaRPr lang="ru-RU" sz="2400" dirty="0">
              <a:ea typeface="Calibri"/>
              <a:cs typeface="Times New Roman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Symbol"/>
              <a:buChar char=""/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обретение опыта решения жизненных и школьных проблем на основе взаимодействия педагогов и учащихся;</a:t>
            </a:r>
            <a:endParaRPr lang="ru-RU" sz="2400" dirty="0">
              <a:ea typeface="Calibri"/>
              <a:cs typeface="Times New Roman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Symbol"/>
              <a:buChar char=""/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педагогическая деятельность по формированию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у  учащихся антикоррупционного мировоззрения.</a:t>
            </a:r>
            <a:endParaRPr lang="ru-RU" sz="2400" dirty="0">
              <a:ea typeface="Calibri"/>
              <a:cs typeface="Times New Roman"/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результат антикоррупционного воспитания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видится в подготовке человека, способного выполнять властные полномочия или взаимодействовать с представителями властных структур на правовой основе, избегая подкупа, взяточничества, и других неправовых действий.</a:t>
            </a:r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30000"/>
              </a:lnSpc>
              <a:buFont typeface="Wingdings 2" pitchFamily="18" charset="2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    В работе с </a:t>
            </a:r>
            <a:r>
              <a:rPr lang="ru-RU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обучающимися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начальных классов особое внимание обращается на формирование культуры поведения и потребности соблюдения правил. Рекомендовано введение особого раздела в содержание воспитания 1-4 классов: «Хранители порядка». В рамках этого раздела педагоги будут знакомить детей с различными профессиями,  существующими для охраны порядка и правилами взаимодействия с людьми этих профессий. </a:t>
            </a:r>
          </a:p>
          <a:p>
            <a:pPr marL="0" indent="0">
              <a:lnSpc>
                <a:spcPct val="80000"/>
              </a:lnSpc>
            </a:pPr>
            <a:endParaRPr lang="ru-RU" sz="25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7038" y="333375"/>
            <a:ext cx="8137525" cy="618490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263" algn="just">
              <a:lnSpc>
                <a:spcPct val="150000"/>
              </a:lnSpc>
              <a:spcBef>
                <a:spcPct val="20000"/>
              </a:spcBef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Примерная тематика классных часов в 3–4-х классах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>
              <a:solidFill>
                <a:srgbClr val="000000"/>
              </a:solidFill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«Хорошо  тому добро делать,  кто его помнит»,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«Рука руку моет, и обе белы живут»,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«Милость велика, да не стоит и лыка»,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«Своего спасибо не жалей, а чужого не жди»,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«Худого человека ничем не уважишь»,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«Лучше не дари, да после не кори»,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«Тонул – топор сулил, вытащили – топорища жаль»,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«Плохо не клади, вора в грех не вводи»,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«Дорого яичко ко  Христову дню»,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  <a:p>
            <a:pPr indent="449263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«Не в службу, а в дружбу».</a:t>
            </a:r>
            <a:endParaRPr lang="ru-RU">
              <a:latin typeface="Franklin Gothic Boo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</a:rPr>
              <a:t>В  систему и содержание воспитательной работы в 5-7 классах рекомендовано  добавить новый раздел: «Организаторы порядка». Ведущей технологией реализации этого раздела будет организация коллективной творческой деятельности по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организации взаимодействия друг с другом на основе соблюдения правил</a:t>
            </a:r>
            <a:r>
              <a:rPr lang="ru-RU" smtClean="0">
                <a:latin typeface="Times New Roman" pitchFamily="18" charset="0"/>
              </a:rPr>
              <a:t>. </a:t>
            </a:r>
            <a:endParaRPr lang="ru-RU" smtClean="0"/>
          </a:p>
          <a:p>
            <a:pPr marL="0" indent="0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183</TotalTime>
  <Words>887</Words>
  <Application>Microsoft Office PowerPoint</Application>
  <PresentationFormat>Экран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Franklin Gothic Book</vt:lpstr>
      <vt:lpstr>Franklin Gothic Medium</vt:lpstr>
      <vt:lpstr>Symbol</vt:lpstr>
      <vt:lpstr>Times New Roman</vt:lpstr>
      <vt:lpstr>UUMCGF+MyriadPro-Bold</vt:lpstr>
      <vt:lpstr>Wingdings 2</vt:lpstr>
      <vt:lpstr>Трек</vt:lpstr>
      <vt:lpstr>Работа классного руководителя по формированию антикоррупционного мировоззрения обучающихся</vt:lpstr>
      <vt:lpstr>Презентация PowerPoint</vt:lpstr>
      <vt:lpstr>Презентация PowerPoint</vt:lpstr>
      <vt:lpstr>Презентация PowerPoint</vt:lpstr>
      <vt:lpstr>основные компоненты системы антикоррупционного воспитания в образовательном учреждении: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варианты  проведения классного часа в рамках антикоррупционного воспитания.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коррупции</dc:title>
  <dc:creator>Маргарита</dc:creator>
  <cp:lastModifiedBy>X502C</cp:lastModifiedBy>
  <cp:revision>22</cp:revision>
  <dcterms:created xsi:type="dcterms:W3CDTF">2015-11-25T18:09:15Z</dcterms:created>
  <dcterms:modified xsi:type="dcterms:W3CDTF">2024-01-18T14:26:29Z</dcterms:modified>
</cp:coreProperties>
</file>